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1" r:id="rId4"/>
    <p:sldId id="291" r:id="rId5"/>
    <p:sldId id="262" r:id="rId6"/>
    <p:sldId id="273" r:id="rId7"/>
    <p:sldId id="292" r:id="rId8"/>
    <p:sldId id="293" r:id="rId9"/>
    <p:sldId id="294" r:id="rId10"/>
    <p:sldId id="295" r:id="rId11"/>
    <p:sldId id="296" r:id="rId12"/>
    <p:sldId id="264" r:id="rId13"/>
    <p:sldId id="290" r:id="rId14"/>
    <p:sldId id="297" r:id="rId15"/>
    <p:sldId id="265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9" r:id="rId29"/>
    <p:sldId id="286" r:id="rId30"/>
    <p:sldId id="288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4FEEA-921E-47A3-B9E0-9933A21AC36F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06288-CDF9-4E22-A19A-BB26F65D8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34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9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9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1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84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8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5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18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79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8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4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90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0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661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7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25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2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06288-CDF9-4E22-A19A-BB26F65D8E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0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3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3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0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27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9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60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0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9A3ED-79DC-4DEB-9276-E6DF93EF5ADD}" type="datetimeFigureOut">
              <a:rPr lang="en-GB" smtClean="0"/>
              <a:t>19/12/2020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75B7-3958-4055-B07E-ECA961936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8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1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Tim and 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Based on a La Salle Education</a:t>
            </a:r>
          </a:p>
          <a:p>
            <a:r>
              <a:rPr lang="en-GB" dirty="0"/>
              <a:t>Problem of the day</a:t>
            </a:r>
          </a:p>
        </p:txBody>
      </p:sp>
    </p:spTree>
    <p:extLst>
      <p:ext uri="{BB962C8B-B14F-4D97-AF65-F5344CB8AC3E}">
        <p14:creationId xmlns:p14="http://schemas.microsoft.com/office/powerpoint/2010/main" val="23888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27848" y="5645466"/>
                <a:ext cx="382995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/>
                        </a:rPr>
                        <m:t>=2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848" y="5645466"/>
                <a:ext cx="382995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81225" y="5643880"/>
                <a:ext cx="372117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800" b="0" i="1" dirty="0" smtClean="0">
                        <a:latin typeface="Cambria Math"/>
                      </a:rPr>
                      <m:t>=3</m:t>
                    </m:r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sz="2800" dirty="0"/>
                  <a:t>                     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25" y="5643880"/>
                <a:ext cx="3721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772144" y="2935272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04840" y="35613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8248" y="2934203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04840" y="276311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83968" y="106322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1054840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17029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1054840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03848" y="1045972"/>
            <a:ext cx="2664296" cy="117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9986" y="1389008"/>
                <a:ext cx="1026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86" y="1389008"/>
                <a:ext cx="10267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7442" y="504160"/>
                <a:ext cx="10194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2" y="504160"/>
                <a:ext cx="10194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5586" y="354032"/>
                <a:ext cx="2849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Perimeter,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86" y="354032"/>
                <a:ext cx="2849370" cy="523220"/>
              </a:xfrm>
              <a:prstGeom prst="rect">
                <a:avLst/>
              </a:prstGeom>
              <a:blipFill>
                <a:blip r:embed="rId6"/>
                <a:stretch>
                  <a:fillRect l="-4497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4466" y="1216128"/>
                <a:ext cx="2300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66" y="1216128"/>
                <a:ext cx="230031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7282" y="4616752"/>
                <a:ext cx="2031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2" y="4616752"/>
                <a:ext cx="203158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0882" y="3226928"/>
                <a:ext cx="1048749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2" y="3226928"/>
                <a:ext cx="104874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7506" y="3229200"/>
                <a:ext cx="10628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06" y="3229200"/>
                <a:ext cx="10628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3906" y="4673616"/>
                <a:ext cx="2038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06" y="4673616"/>
                <a:ext cx="203837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2262136" y="5536282"/>
            <a:ext cx="4266332" cy="2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94232" y="6154986"/>
                <a:ext cx="6317820" cy="7028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>
                    <a:latin typeface="Comic Sans MS" panose="030F0702030302020204" pitchFamily="66" charset="0"/>
                  </a:rPr>
                  <a:t>Perimeter</a:t>
                </a: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GB" sz="2800" dirty="0"/>
                  <a:t>                       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32" y="6154986"/>
                <a:ext cx="6317820" cy="702885"/>
              </a:xfrm>
              <a:prstGeom prst="rect">
                <a:avLst/>
              </a:prstGeom>
              <a:blipFill>
                <a:blip r:embed="rId12"/>
                <a:stretch>
                  <a:fillRect l="-2027" b="-1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4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59259E-6 L 0.30504 -0.0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25486 0.022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6" grpId="0"/>
      <p:bldP spid="19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026E3-09F7-484E-8304-8E590471146B}"/>
                  </a:ext>
                </a:extLst>
              </p:cNvPr>
              <p:cNvSpPr txBox="1"/>
              <p:nvPr/>
            </p:nvSpPr>
            <p:spPr>
              <a:xfrm rot="20741559">
                <a:off x="174339" y="1715090"/>
                <a:ext cx="8622682" cy="174015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GB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en-GB" sz="3200" dirty="0">
                    <a:latin typeface="Comic Sans MS" panose="030F0702030302020204" pitchFamily="66" charset="0"/>
                  </a:rPr>
                  <a:t>on ALL worksheets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 Perimeter </a:t>
                </a:r>
                <a14:m>
                  <m:oMath xmlns:m="http://schemas.openxmlformats.org/officeDocument/2006/math">
                    <m:r>
                      <a:rPr lang="en-GB" sz="4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cm on ALL worksheets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4026E3-09F7-484E-8304-8E5904711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1559">
                <a:off x="174339" y="1715090"/>
                <a:ext cx="8622682" cy="1740156"/>
              </a:xfrm>
              <a:prstGeom prst="rect">
                <a:avLst/>
              </a:prstGeom>
              <a:blipFill>
                <a:blip r:embed="rId5"/>
                <a:stretch>
                  <a:fillRect r="-1731" b="-509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7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6931-BBAC-482F-AC14-86671A8E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 - 1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256C9-D7B8-49A9-A996-3EECEB2513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14080" cy="5105400"/>
              </a:xfrm>
            </p:spPr>
            <p:txBody>
              <a:bodyPr>
                <a:normAutofit/>
              </a:bodyPr>
              <a:lstStyle/>
              <a:p>
                <a:r>
                  <a:rPr lang="en-GB" sz="3600" dirty="0"/>
                  <a:t>The answer to all worksheets is 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3600" dirty="0"/>
                  <a:t>  cm.</a:t>
                </a:r>
              </a:p>
              <a:p>
                <a:pPr lvl="1"/>
                <a:r>
                  <a:rPr lang="en-GB" sz="3200" dirty="0"/>
                  <a:t>(The numbers sum to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3200" dirty="0"/>
                  <a:t> on all worksheets.)</a:t>
                </a:r>
              </a:p>
              <a:p>
                <a:pPr marL="0" indent="0">
                  <a:buNone/>
                </a:pPr>
                <a:endParaRPr lang="en-GB" sz="3600" dirty="0"/>
              </a:p>
              <a:p>
                <a:pPr marL="0" indent="0">
                  <a:buNone/>
                </a:pPr>
                <a:r>
                  <a:rPr lang="en-GB" sz="3600" dirty="0"/>
                  <a:t>The dimensions will be different, however.</a:t>
                </a:r>
              </a:p>
              <a:p>
                <a:r>
                  <a:rPr lang="en-GB" sz="3600" dirty="0"/>
                  <a:t>To get the answer for each worksheet simply:</a:t>
                </a:r>
              </a:p>
              <a:p>
                <a:pPr lvl="1"/>
                <a:r>
                  <a:rPr lang="en-GB" sz="3200" dirty="0"/>
                  <a:t>Subtract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3200" dirty="0"/>
                  <a:t> and halve the result.</a:t>
                </a:r>
              </a:p>
              <a:p>
                <a:pPr lvl="1"/>
                <a:r>
                  <a:rPr lang="en-GB" sz="3200" dirty="0"/>
                  <a:t>So,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122</m:t>
                    </m:r>
                  </m:oMath>
                </a14:m>
                <a:r>
                  <a:rPr lang="en-GB" sz="3200" dirty="0"/>
                  <a:t> and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178</m:t>
                    </m:r>
                  </m:oMath>
                </a14:m>
                <a:r>
                  <a:rPr lang="en-GB" sz="3200" dirty="0"/>
                  <a:t> cm gives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GB" sz="3200" dirty="0"/>
                  <a:t> and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39</m:t>
                    </m:r>
                  </m:oMath>
                </a14:m>
                <a:r>
                  <a:rPr lang="en-GB" sz="3200" dirty="0"/>
                  <a:t> cm.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256C9-D7B8-49A9-A996-3EECEB2513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14080" cy="5105400"/>
              </a:xfrm>
              <a:blipFill>
                <a:blip r:embed="rId2"/>
                <a:stretch>
                  <a:fillRect l="-2147" t="-1912" r="-573" b="-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7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6931-BBAC-482F-AC14-86671A8E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to Teacher - 2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256C9-D7B8-49A9-A996-3EECEB2513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14080" cy="51054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If some finish early you could try the following:</a:t>
                </a:r>
                <a:br>
                  <a:rPr lang="en-GB" dirty="0"/>
                </a:br>
                <a:endParaRPr lang="en-GB" dirty="0"/>
              </a:p>
              <a:p>
                <a:pPr lvl="1"/>
                <a:r>
                  <a:rPr lang="en-GB" sz="3200" dirty="0"/>
                  <a:t>Tim’s perimeter is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434</m:t>
                    </m:r>
                  </m:oMath>
                </a14:m>
                <a:r>
                  <a:rPr lang="en-GB" sz="3200" dirty="0"/>
                  <a:t> mm</a:t>
                </a:r>
              </a:p>
              <a:p>
                <a:pPr lvl="1"/>
                <a:r>
                  <a:rPr lang="en-GB" sz="3200" dirty="0"/>
                  <a:t>Tan’s perimeter is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608</m:t>
                    </m:r>
                  </m:oMath>
                </a14:m>
                <a:r>
                  <a:rPr lang="en-GB" sz="3200" dirty="0"/>
                  <a:t> mm</a:t>
                </a:r>
                <a:br>
                  <a:rPr lang="en-GB" sz="3200" dirty="0"/>
                </a:br>
                <a:endParaRPr lang="en-GB" sz="3200" dirty="0"/>
              </a:p>
              <a:p>
                <a:r>
                  <a:rPr lang="en-GB" dirty="0"/>
                  <a:t>The answer is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1014</m:t>
                    </m:r>
                  </m:oMath>
                </a14:m>
                <a:r>
                  <a:rPr lang="en-GB" dirty="0"/>
                  <a:t> cm for the perimeter of the initial sheet and the dimensions are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297</m:t>
                    </m:r>
                  </m:oMath>
                </a14:m>
                <a:r>
                  <a:rPr lang="en-GB" dirty="0"/>
                  <a:t> mm x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210</m:t>
                    </m:r>
                  </m:oMath>
                </a14:m>
                <a:r>
                  <a:rPr lang="en-GB" dirty="0"/>
                  <a:t> mm (i.e. A4 paper).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256C9-D7B8-49A9-A996-3EECEB2513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14080" cy="5105400"/>
              </a:xfrm>
              <a:blipFill>
                <a:blip r:embed="rId2"/>
                <a:stretch>
                  <a:fillRect l="-1646" t="-1553" r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2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120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38A94-B00A-47E6-B8AB-AE095EA5A0AB}"/>
              </a:ext>
            </a:extLst>
          </p:cNvPr>
          <p:cNvSpPr txBox="1"/>
          <p:nvPr/>
        </p:nvSpPr>
        <p:spPr>
          <a:xfrm>
            <a:off x="7872925" y="5781040"/>
            <a:ext cx="40908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29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122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178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973F9-05B7-4338-AF05-21535E93B69E}"/>
              </a:ext>
            </a:extLst>
          </p:cNvPr>
          <p:cNvSpPr txBox="1"/>
          <p:nvPr/>
        </p:nvSpPr>
        <p:spPr>
          <a:xfrm>
            <a:off x="7872925" y="5781040"/>
            <a:ext cx="37863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39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124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176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1184D-D34E-4DF5-9373-A0F7CA0DDBAE}"/>
              </a:ext>
            </a:extLst>
          </p:cNvPr>
          <p:cNvSpPr txBox="1"/>
          <p:nvPr/>
        </p:nvSpPr>
        <p:spPr>
          <a:xfrm>
            <a:off x="7872925" y="5781040"/>
            <a:ext cx="3706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6338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174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9CC13-F24D-4702-8232-E542428901C3}"/>
              </a:ext>
            </a:extLst>
          </p:cNvPr>
          <p:cNvSpPr txBox="1"/>
          <p:nvPr/>
        </p:nvSpPr>
        <p:spPr>
          <a:xfrm>
            <a:off x="7872925" y="5781040"/>
            <a:ext cx="4074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286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1CE672-AE6F-4144-8D51-E944BE72C5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118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82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31927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172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2D6DC-3BD1-4385-B9DB-4B3E93BD5574}"/>
              </a:ext>
            </a:extLst>
          </p:cNvPr>
          <p:cNvSpPr txBox="1"/>
          <p:nvPr/>
        </p:nvSpPr>
        <p:spPr>
          <a:xfrm>
            <a:off x="7872925" y="5781040"/>
            <a:ext cx="37702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342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130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170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02F8D-6A8D-46AA-950C-531B3418C08A}"/>
              </a:ext>
            </a:extLst>
          </p:cNvPr>
          <p:cNvSpPr txBox="1"/>
          <p:nvPr/>
        </p:nvSpPr>
        <p:spPr>
          <a:xfrm>
            <a:off x="7872925" y="5781040"/>
            <a:ext cx="37221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961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132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FA32F-4AC0-410B-93A3-A69A4239F698}"/>
              </a:ext>
            </a:extLst>
          </p:cNvPr>
          <p:cNvSpPr txBox="1"/>
          <p:nvPr/>
        </p:nvSpPr>
        <p:spPr>
          <a:xfrm>
            <a:off x="7872925" y="5781040"/>
            <a:ext cx="3946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0206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134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166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C6A0E-7303-477E-A718-DAAAE6FC3019}"/>
              </a:ext>
            </a:extLst>
          </p:cNvPr>
          <p:cNvSpPr txBox="1"/>
          <p:nvPr/>
        </p:nvSpPr>
        <p:spPr>
          <a:xfrm>
            <a:off x="7872925" y="5781040"/>
            <a:ext cx="4203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94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136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164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3882E-94F7-4B2B-80B2-F963B26A77B4}"/>
              </a:ext>
            </a:extLst>
          </p:cNvPr>
          <p:cNvSpPr txBox="1"/>
          <p:nvPr/>
        </p:nvSpPr>
        <p:spPr>
          <a:xfrm>
            <a:off x="7872925" y="5781040"/>
            <a:ext cx="3529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749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138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162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13357-E064-42ED-B691-A74BDBC56E2B}"/>
              </a:ext>
            </a:extLst>
          </p:cNvPr>
          <p:cNvSpPr txBox="1"/>
          <p:nvPr/>
        </p:nvSpPr>
        <p:spPr>
          <a:xfrm>
            <a:off x="7872925" y="5781040"/>
            <a:ext cx="3898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541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160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87258-BD6F-4B39-B7FD-9D8A9D2B3A80}"/>
              </a:ext>
            </a:extLst>
          </p:cNvPr>
          <p:cNvSpPr txBox="1"/>
          <p:nvPr/>
        </p:nvSpPr>
        <p:spPr>
          <a:xfrm>
            <a:off x="7872925" y="5781040"/>
            <a:ext cx="37221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572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158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722B7-6B07-4ECF-B452-211985C5FC7B}"/>
              </a:ext>
            </a:extLst>
          </p:cNvPr>
          <p:cNvSpPr txBox="1"/>
          <p:nvPr/>
        </p:nvSpPr>
        <p:spPr>
          <a:xfrm>
            <a:off x="7872925" y="5781040"/>
            <a:ext cx="3545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870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143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157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D63ED-AB90-45AC-BC6E-237AE0F0C3CF}"/>
              </a:ext>
            </a:extLst>
          </p:cNvPr>
          <p:cNvSpPr txBox="1"/>
          <p:nvPr/>
        </p:nvSpPr>
        <p:spPr>
          <a:xfrm>
            <a:off x="7872925" y="5781040"/>
            <a:ext cx="45717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156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BD4393-0D89-4BA0-845F-042D4C27DC47}"/>
              </a:ext>
            </a:extLst>
          </p:cNvPr>
          <p:cNvSpPr txBox="1"/>
          <p:nvPr/>
        </p:nvSpPr>
        <p:spPr>
          <a:xfrm>
            <a:off x="7872925" y="5781040"/>
            <a:ext cx="42992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013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19022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1181840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18299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1181840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03848" y="1172972"/>
            <a:ext cx="2664296" cy="117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9986" y="1516008"/>
                <a:ext cx="1026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86" y="1516008"/>
                <a:ext cx="1026756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7442" y="631160"/>
                <a:ext cx="10194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2" y="631160"/>
                <a:ext cx="101944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5586" y="481032"/>
                <a:ext cx="2849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Perimeter,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86" y="481032"/>
                <a:ext cx="284937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497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4466" y="1343128"/>
                <a:ext cx="2300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66" y="1343128"/>
                <a:ext cx="230031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7282" y="4743752"/>
                <a:ext cx="2396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2" y="4743752"/>
                <a:ext cx="239674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0882" y="3353928"/>
                <a:ext cx="141391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118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2" y="3353928"/>
                <a:ext cx="141391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7506" y="3356200"/>
                <a:ext cx="141391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182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06" y="3356200"/>
                <a:ext cx="141391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3906" y="4800616"/>
                <a:ext cx="2389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182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06" y="4800616"/>
                <a:ext cx="23894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4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25087 0.27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27552 0.272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136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9532 0.274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145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155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B2984-D5C4-4B3B-9EE6-63E4272D096E}"/>
              </a:ext>
            </a:extLst>
          </p:cNvPr>
          <p:cNvSpPr txBox="1"/>
          <p:nvPr/>
        </p:nvSpPr>
        <p:spPr>
          <a:xfrm>
            <a:off x="7872925" y="5781040"/>
            <a:ext cx="42992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0307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146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154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45E4833-7E0B-4B5E-862C-EF42BAE25152}"/>
              </a:ext>
            </a:extLst>
          </p:cNvPr>
          <p:cNvSpPr txBox="1"/>
          <p:nvPr/>
        </p:nvSpPr>
        <p:spPr>
          <a:xfrm>
            <a:off x="7630695" y="250960"/>
            <a:ext cx="89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E1E20-DA5E-4AEB-96F6-DE696BB7A253}"/>
              </a:ext>
            </a:extLst>
          </p:cNvPr>
          <p:cNvSpPr txBox="1"/>
          <p:nvPr/>
        </p:nvSpPr>
        <p:spPr>
          <a:xfrm>
            <a:off x="7872925" y="5781040"/>
            <a:ext cx="34496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757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08568" y="5772466"/>
                <a:ext cx="352263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2800" b="0" i="1" dirty="0" smtClean="0">
                          <a:latin typeface="Cambria Math"/>
                        </a:rPr>
                        <m:t>0=2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568" y="5772466"/>
                <a:ext cx="35226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61945" y="5770880"/>
                <a:ext cx="372117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2800" b="0" i="1" dirty="0" smtClean="0">
                        <a:latin typeface="Cambria Math"/>
                      </a:rPr>
                      <m:t>0=3</m:t>
                    </m:r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GB" sz="2800" dirty="0"/>
                  <a:t>                     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45" y="5770880"/>
                <a:ext cx="3721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772144" y="3062272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504840" y="36883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28248" y="3061203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04840" y="2890112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83968" y="119022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1181840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18299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1181840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03848" y="1172972"/>
            <a:ext cx="2664296" cy="117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9986" y="1516008"/>
                <a:ext cx="1026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86" y="1516008"/>
                <a:ext cx="10267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7442" y="631160"/>
                <a:ext cx="10194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2" y="631160"/>
                <a:ext cx="101944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5586" y="481032"/>
                <a:ext cx="2849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Perimeter,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86" y="481032"/>
                <a:ext cx="284937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4497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4466" y="1343128"/>
                <a:ext cx="2300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66" y="1343128"/>
                <a:ext cx="230031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7282" y="4743752"/>
                <a:ext cx="2396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2" y="4743752"/>
                <a:ext cx="23967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0882" y="3353928"/>
                <a:ext cx="141391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118 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2" y="3353928"/>
                <a:ext cx="141391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7506" y="3356200"/>
                <a:ext cx="1413913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182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06" y="3356200"/>
                <a:ext cx="141391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3906" y="4800616"/>
                <a:ext cx="23894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06" y="4800616"/>
                <a:ext cx="23894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2262136" y="5663282"/>
            <a:ext cx="4266332" cy="2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94232" y="6281986"/>
                <a:ext cx="569912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b="0" dirty="0">
                    <a:latin typeface="Comic Sans MS" panose="030F0702030302020204" pitchFamily="66" charset="0"/>
                  </a:rPr>
                  <a:t>Perimeter</a:t>
                </a: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2800" b="0" i="1" dirty="0" smtClean="0">
                        <a:latin typeface="Cambria Math"/>
                      </a:rPr>
                      <m:t>0 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GB" sz="2800" dirty="0"/>
                  <a:t>                       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232" y="6281986"/>
                <a:ext cx="5699124" cy="523220"/>
              </a:xfrm>
              <a:prstGeom prst="rect">
                <a:avLst/>
              </a:prstGeom>
              <a:blipFill>
                <a:blip r:embed="rId12"/>
                <a:stretch>
                  <a:fillRect l="-2248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6105E-6 L 0.30365 -0.05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5486 0.022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6" grpId="0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8186" y="6220939"/>
                <a:ext cx="554762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latin typeface="Comic Sans MS" panose="030F0702030302020204" pitchFamily="66" charset="0"/>
                  </a:rPr>
                  <a:t>Perimeter</a:t>
                </a:r>
                <a:r>
                  <a:rPr lang="en-GB" sz="2800" b="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9+41</m:t>
                        </m:r>
                      </m:e>
                    </m:d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sz="2800" b="0" i="1" dirty="0" smtClean="0">
                        <a:latin typeface="Cambria Math"/>
                      </a:rPr>
                      <m:t>0 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en-GB" sz="2800" dirty="0"/>
                  <a:t>                       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186" y="6220939"/>
                <a:ext cx="5547627" cy="523220"/>
              </a:xfrm>
              <a:prstGeom prst="rect">
                <a:avLst/>
              </a:prstGeom>
              <a:blipFill>
                <a:blip r:embed="rId2"/>
                <a:stretch>
                  <a:fillRect l="-2308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97977" y="349310"/>
                <a:ext cx="3355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/>
                      </a:rPr>
                      <m:t>+2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/>
                  <a:t>	</a:t>
                </a:r>
                <a:r>
                  <a:rPr lang="en-GB" sz="2000" dirty="0"/>
                  <a:t>(1)</a:t>
                </a:r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77" y="349310"/>
                <a:ext cx="3355406" cy="523220"/>
              </a:xfrm>
              <a:prstGeom prst="rect">
                <a:avLst/>
              </a:prstGeom>
              <a:blipFill>
                <a:blip r:embed="rId3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1631" y="987121"/>
                <a:ext cx="3241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182</m:t>
                    </m:r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/>
                      </a:rPr>
                      <m:t>+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GB" sz="2800" dirty="0"/>
                  <a:t>	</a:t>
                </a:r>
                <a:r>
                  <a:rPr lang="en-GB" sz="2000" dirty="0"/>
                  <a:t>(2)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31" y="987121"/>
                <a:ext cx="3241593" cy="523220"/>
              </a:xfrm>
              <a:prstGeom prst="rect">
                <a:avLst/>
              </a:prstGeom>
              <a:blipFill>
                <a:blip r:embed="rId4"/>
                <a:stretch>
                  <a:fillRect r="-940"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890255" y="1624932"/>
                <a:ext cx="41440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236</m:t>
                    </m:r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/>
                  <a:t>	</a:t>
                </a:r>
                <a:r>
                  <a:rPr lang="en-GB" sz="2000" dirty="0"/>
                  <a:t>(1)x2  </a:t>
                </a:r>
                <a:r>
                  <a:rPr lang="en-GB" sz="2000" dirty="0">
                    <a:latin typeface="Calibri"/>
                  </a:rPr>
                  <a:t>→ (3)</a:t>
                </a:r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255" y="1624932"/>
                <a:ext cx="4144083" cy="523220"/>
              </a:xfrm>
              <a:prstGeom prst="rect">
                <a:avLst/>
              </a:prstGeom>
              <a:blipFill>
                <a:blip r:embed="rId5"/>
                <a:stretch>
                  <a:fillRect r="-1471" b="-16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41055" y="2262743"/>
                <a:ext cx="5167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 54</m:t>
                    </m:r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800" dirty="0"/>
                  <a:t>	           </a:t>
                </a:r>
                <a:r>
                  <a:rPr lang="en-GB" sz="2000" dirty="0"/>
                  <a:t>(3)-(2)</a:t>
                </a:r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055" y="2262743"/>
                <a:ext cx="5167841" cy="523220"/>
              </a:xfrm>
              <a:prstGeom prst="rect">
                <a:avLst/>
              </a:prstGeom>
              <a:blipFill>
                <a:blip r:embed="rId6"/>
                <a:stretch>
                  <a:fillRect b="-1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3903" y="2900554"/>
                <a:ext cx="21098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dirty="0" smtClean="0">
                        <a:latin typeface="Cambria Math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2800" dirty="0"/>
                  <a:t>		</a:t>
                </a:r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903" y="2900554"/>
                <a:ext cx="210987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35567" y="3538366"/>
                <a:ext cx="1411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/>
                        </a:rPr>
                        <m:t>=41 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67" y="3538366"/>
                <a:ext cx="14116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594949" y="4234379"/>
            <a:ext cx="3698158" cy="1717097"/>
            <a:chOff x="2169986" y="4752856"/>
            <a:chExt cx="3698158" cy="1717097"/>
          </a:xfrm>
        </p:grpSpPr>
        <p:sp>
          <p:nvSpPr>
            <p:cNvPr id="30" name="Rectangle 29"/>
            <p:cNvSpPr/>
            <p:nvPr/>
          </p:nvSpPr>
          <p:spPr>
            <a:xfrm>
              <a:off x="3203848" y="5294668"/>
              <a:ext cx="2664296" cy="1175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69986" y="5637704"/>
                  <a:ext cx="101636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𝑐𝑚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9986" y="5637704"/>
                  <a:ext cx="101636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987442" y="4752856"/>
                  <a:ext cx="12151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/>
                          </a:rPr>
                          <m:t>𝑐𝑚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7442" y="4752856"/>
                  <a:ext cx="121514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222892" y="0"/>
            <a:ext cx="7441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0" dirty="0">
                <a:latin typeface="Comic Sans MS" panose="030F0702030302020204" pitchFamily="66" charset="0"/>
              </a:rPr>
              <a:t>Or,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1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118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3494" y="4909290"/>
                <a:ext cx="1949066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94" y="4909290"/>
                <a:ext cx="194906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4422" y="5802094"/>
                <a:ext cx="51065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Yes,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sz="4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GB" sz="4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𝟒𝟏</m:t>
                    </m:r>
                    <m:r>
                      <a:rPr lang="en-GB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GB" sz="4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422" y="5802094"/>
                <a:ext cx="5106575" cy="707886"/>
              </a:xfrm>
              <a:prstGeom prst="rect">
                <a:avLst/>
              </a:prstGeom>
              <a:blipFill>
                <a:blip r:embed="rId6"/>
                <a:stretch>
                  <a:fillRect l="-4177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2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118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latin typeface="Cambria Math" panose="02040503050406030204" pitchFamily="18" charset="0"/>
                      </a:rPr>
                      <m:t>182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03494" y="4909290"/>
                <a:ext cx="1949066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GB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494" y="4909290"/>
                <a:ext cx="194906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4422" y="5802094"/>
                <a:ext cx="51065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Yes,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sz="4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r>
                  <a:rPr lang="en-GB" sz="4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𝟒𝟏</m:t>
                    </m:r>
                    <m:r>
                      <a:rPr lang="en-GB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GB" sz="4000" b="1" i="1" dirty="0">
                        <a:solidFill>
                          <a:srgbClr val="FF0000"/>
                        </a:solidFill>
                        <a:latin typeface="Cambria Math"/>
                      </a:rPr>
                      <m:t>𝒄𝒎</m:t>
                    </m:r>
                  </m:oMath>
                </a14:m>
                <a:endParaRPr lang="en-GB" sz="4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422" y="5802094"/>
                <a:ext cx="5106575" cy="707886"/>
              </a:xfrm>
              <a:prstGeom prst="rect">
                <a:avLst/>
              </a:prstGeom>
              <a:blipFill>
                <a:blip r:embed="rId6"/>
                <a:stretch>
                  <a:fillRect l="-4177"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642EF9-A40A-47C4-86AB-B333C67D7302}"/>
              </a:ext>
            </a:extLst>
          </p:cNvPr>
          <p:cNvSpPr txBox="1"/>
          <p:nvPr/>
        </p:nvSpPr>
        <p:spPr>
          <a:xfrm rot="20741559">
            <a:off x="272826" y="2788080"/>
            <a:ext cx="842570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did everyone get the same perimeter?</a:t>
            </a:r>
          </a:p>
        </p:txBody>
      </p:sp>
    </p:spTree>
    <p:extLst>
      <p:ext uri="{BB962C8B-B14F-4D97-AF65-F5344CB8AC3E}">
        <p14:creationId xmlns:p14="http://schemas.microsoft.com/office/powerpoint/2010/main" val="41761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73" y="7861"/>
            <a:ext cx="6101255" cy="68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4303" y="0"/>
            <a:ext cx="6479628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Tim and Tan each take an identical rectangular piece of card and each split them into two rectangles.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Tim’s rectangles was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  <a:br>
                  <a:rPr lang="en-GB" sz="2400" dirty="0">
                    <a:latin typeface="Comic Sans MS" panose="030F0702030302020204" pitchFamily="66" charset="0"/>
                  </a:rPr>
                </a:br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The combined perimeter of Tan’s rectangles was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cm.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What was the perimeter of the original piece of card?</a:t>
                </a:r>
              </a:p>
              <a:p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400" dirty="0">
                    <a:latin typeface="Comic Sans MS" panose="030F0702030302020204" pitchFamily="66" charset="0"/>
                  </a:rPr>
                  <a:t>Is it possible to work out its dimensions?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950" y="1504664"/>
                <a:ext cx="8830101" cy="5005316"/>
              </a:xfrm>
              <a:blipFill>
                <a:blip r:embed="rId4"/>
                <a:stretch>
                  <a:fillRect l="-967" t="-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Tim </a:t>
            </a:r>
            <a:r>
              <a:rPr lang="en-GB" sz="3600" dirty="0">
                <a:latin typeface="Comic Sans MS" panose="030F0702030302020204" pitchFamily="66" charset="0"/>
              </a:rPr>
              <a:t>and</a:t>
            </a:r>
            <a:r>
              <a:rPr lang="en-GB" sz="5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GB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14542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3968" y="1075924"/>
            <a:ext cx="15841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03848" y="1067540"/>
            <a:ext cx="10801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1715612"/>
            <a:ext cx="2664296" cy="512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203848" y="1067540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03848" y="1058672"/>
            <a:ext cx="2664296" cy="117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9986" y="1401708"/>
                <a:ext cx="1026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/>
                        </a:rPr>
                        <m:t>𝑎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986" y="1401708"/>
                <a:ext cx="10267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87442" y="516860"/>
                <a:ext cx="10194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442" y="516860"/>
                <a:ext cx="101944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75586" y="366732"/>
                <a:ext cx="2849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Perimeter,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/>
                      </a:rPr>
                      <m:t>𝑃</m:t>
                    </m:r>
                    <m:r>
                      <a:rPr lang="en-GB" sz="2800" b="0" i="1" dirty="0" smtClean="0">
                        <a:latin typeface="Cambria Math"/>
                      </a:rPr>
                      <m:t> </m:t>
                    </m:r>
                    <m:r>
                      <a:rPr lang="en-GB" sz="2800" b="0" i="1" dirty="0" smtClean="0">
                        <a:latin typeface="Cambria Math"/>
                      </a:rPr>
                      <m:t>𝑐𝑚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86" y="366732"/>
                <a:ext cx="2849370" cy="523220"/>
              </a:xfrm>
              <a:prstGeom prst="rect">
                <a:avLst/>
              </a:prstGeom>
              <a:blipFill>
                <a:blip r:embed="rId4"/>
                <a:stretch>
                  <a:fillRect l="-4497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4466" y="1228828"/>
                <a:ext cx="23003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0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466" y="1228828"/>
                <a:ext cx="23003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7282" y="4629452"/>
                <a:ext cx="20315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82" y="4629452"/>
                <a:ext cx="20315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00882" y="3239628"/>
                <a:ext cx="1048749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2" y="3239628"/>
                <a:ext cx="104874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07506" y="3241900"/>
                <a:ext cx="1062855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06" y="3241900"/>
                <a:ext cx="106285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3906" y="4686316"/>
                <a:ext cx="20383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2800" b="0" i="1" dirty="0" smtClean="0">
                          <a:latin typeface="Cambria Math"/>
                        </a:rPr>
                        <m:t>=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𝑃</m:t>
                      </m:r>
                      <m:r>
                        <a:rPr lang="en-GB" sz="2800" b="0" i="1" dirty="0" smtClean="0">
                          <a:latin typeface="Cambria Math"/>
                        </a:rPr>
                        <m:t>+2</m:t>
                      </m:r>
                      <m:r>
                        <a:rPr lang="en-GB" sz="28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06" y="4686316"/>
                <a:ext cx="203837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0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25087 0.27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7552 0.272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136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9532 0.2740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1786</Words>
  <Application>Microsoft Office PowerPoint</Application>
  <PresentationFormat>On-screen Show (4:3)</PresentationFormat>
  <Paragraphs>315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Bradley Hand ITC</vt:lpstr>
      <vt:lpstr>Calibri</vt:lpstr>
      <vt:lpstr>Cambria Math</vt:lpstr>
      <vt:lpstr>Comic Sans MS</vt:lpstr>
      <vt:lpstr>Office Theme</vt:lpstr>
      <vt:lpstr>Tim and Tan</vt:lpstr>
      <vt:lpstr>Tim and Tan</vt:lpstr>
      <vt:lpstr>PowerPoint Presentation</vt:lpstr>
      <vt:lpstr>PowerPoint Presentation</vt:lpstr>
      <vt:lpstr>PowerPoint Presentation</vt:lpstr>
      <vt:lpstr>Tim and Tan</vt:lpstr>
      <vt:lpstr>Tim and Tan</vt:lpstr>
      <vt:lpstr>Tim and Tan</vt:lpstr>
      <vt:lpstr>PowerPoint Presentation</vt:lpstr>
      <vt:lpstr>PowerPoint Presentation</vt:lpstr>
      <vt:lpstr>Tim and Tan</vt:lpstr>
      <vt:lpstr>PowerPoint Presentation</vt:lpstr>
      <vt:lpstr>Note to Teacher - 1</vt:lpstr>
      <vt:lpstr>Note to Teacher - 2</vt:lpstr>
      <vt:lpstr>RESOURCES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  <vt:lpstr>Tim and 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and Tod</dc:title>
  <dc:creator>John</dc:creator>
  <cp:lastModifiedBy>John Burke</cp:lastModifiedBy>
  <cp:revision>47</cp:revision>
  <dcterms:created xsi:type="dcterms:W3CDTF">2015-03-28T20:52:34Z</dcterms:created>
  <dcterms:modified xsi:type="dcterms:W3CDTF">2020-12-19T13:25:40Z</dcterms:modified>
</cp:coreProperties>
</file>